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7" r:id="rId5"/>
    <p:sldId id="265" r:id="rId6"/>
    <p:sldId id="261" r:id="rId7"/>
    <p:sldId id="262" r:id="rId8"/>
    <p:sldId id="264" r:id="rId9"/>
    <p:sldId id="263" r:id="rId10"/>
    <p:sldId id="258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2"/>
    <p:restoredTop sz="97509"/>
  </p:normalViewPr>
  <p:slideViewPr>
    <p:cSldViewPr snapToGrid="0" snapToObjects="1">
      <p:cViewPr varScale="1">
        <p:scale>
          <a:sx n="188" d="100"/>
          <a:sy n="188" d="100"/>
        </p:scale>
        <p:origin x="21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F52D8-5D7E-674D-B305-64AF4672809A}" type="datetimeFigureOut">
              <a:rPr lang="en-US" smtClean="0"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F820D-0410-D447-899A-843FAC51B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708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F820D-0410-D447-899A-843FAC51B5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13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F820D-0410-D447-899A-843FAC51B52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969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F820D-0410-D447-899A-843FAC51B52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56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F820D-0410-D447-899A-843FAC51B52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576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8F820D-0410-D447-899A-843FAC51B5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549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beeinformed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ristina-iacob/Save-The-Bee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en.wikipedia.org/wiki/List_of_regions_of_the_United_Stat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2.census.gov/geo/docs/reference/codes/files/national_county.txt" TargetMode="External"/><Relationship Id="rId5" Type="http://schemas.openxmlformats.org/officeDocument/2006/relationships/hyperlink" Target="https://quickstats.nass.usda.gov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58371-365E-BF45-9148-65AE8675C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0172" y="3910896"/>
            <a:ext cx="9381808" cy="2262781"/>
          </a:xfrm>
        </p:spPr>
        <p:txBody>
          <a:bodyPr>
            <a:normAutofit/>
          </a:bodyPr>
          <a:lstStyle/>
          <a:p>
            <a:r>
              <a:rPr lang="es-UY" altLang="en-US" sz="4000" b="1" dirty="0">
                <a:solidFill>
                  <a:srgbClr val="444321"/>
                </a:solidFill>
              </a:rPr>
              <a:t>Comparing the Loss of Honey Bee Colonies by Reason of Loss and by US Regions</a:t>
            </a:r>
            <a:endParaRPr lang="en-US" sz="40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58DE9D-AC66-2A4A-8A96-AFE83F5C9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0173" y="6173677"/>
            <a:ext cx="8915399" cy="440483"/>
          </a:xfrm>
        </p:spPr>
        <p:txBody>
          <a:bodyPr/>
          <a:lstStyle/>
          <a:p>
            <a:r>
              <a:rPr lang="es-UY" altLang="en-US" b="1" dirty="0">
                <a:solidFill>
                  <a:srgbClr val="444321"/>
                </a:solidFill>
              </a:rPr>
              <a:t>Cristina Iacob</a:t>
            </a:r>
            <a:endParaRPr lang="es-ES" altLang="en-US" b="1" dirty="0">
              <a:solidFill>
                <a:srgbClr val="444321"/>
              </a:solidFill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289A341-D0EA-3F4C-B91E-8714FEEF9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74920"/>
            <a:ext cx="1666065" cy="17830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26D0F4-8B42-0445-B375-F1A2E5CF4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379" y="358987"/>
            <a:ext cx="564638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49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2232" y="2249710"/>
            <a:ext cx="8911687" cy="1280890"/>
          </a:xfrm>
        </p:spPr>
        <p:txBody>
          <a:bodyPr>
            <a:normAutofit/>
          </a:bodyPr>
          <a:lstStyle/>
          <a:p>
            <a:r>
              <a:rPr lang="en-US" sz="4800" dirty="0"/>
              <a:t>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4533F88-CE63-0A41-A4E7-AD352D1C5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611" y="1361438"/>
            <a:ext cx="5473269" cy="520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879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0312" y="3062510"/>
            <a:ext cx="4634222" cy="1280890"/>
          </a:xfrm>
        </p:spPr>
        <p:txBody>
          <a:bodyPr>
            <a:normAutofit/>
          </a:bodyPr>
          <a:lstStyle/>
          <a:p>
            <a:r>
              <a:rPr lang="en-US" sz="4400" dirty="0"/>
              <a:t>Thank you!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3F6C57-39FA-2446-9AAE-84AC51FF9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133" y="0"/>
            <a:ext cx="5522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40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2311" y="617220"/>
            <a:ext cx="8911687" cy="682789"/>
          </a:xfrm>
        </p:spPr>
        <p:txBody>
          <a:bodyPr/>
          <a:lstStyle/>
          <a:p>
            <a:r>
              <a:rPr lang="en-US" dirty="0"/>
              <a:t>Honey Bees Facts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8A060707-B0E4-D94A-AFE9-20D3BD245C26}"/>
              </a:ext>
            </a:extLst>
          </p:cNvPr>
          <p:cNvSpPr txBox="1">
            <a:spLocks/>
          </p:cNvSpPr>
          <p:nvPr/>
        </p:nvSpPr>
        <p:spPr>
          <a:xfrm>
            <a:off x="2410045" y="1624424"/>
            <a:ext cx="8911687" cy="420741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Bees play a vital role in sustaining various ecosystems on the planet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Bees pollinate over ¾ of the plants that produce 90% of the world’s food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The number of </a:t>
            </a:r>
            <a:r>
              <a:rPr lang="en-US" sz="1400" dirty="0" err="1"/>
              <a:t>beekepers</a:t>
            </a:r>
            <a:r>
              <a:rPr lang="en-US" sz="1400" dirty="0"/>
              <a:t> have increased by 62% since 2010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In 2006 honey bees were listed among the endangered species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In 2017 Pennsylvania enacted the Pollinator Protection Plan, to protect the bee population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Sadly, over the past 15 years, colonies of bees have been in a strong decline, 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  the main 2 causes being the identified as the colony collapse disorder and the dead-out 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  phenomenon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Colony collapse occurs when the worker bees are lost, leaving behind the queen, the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    nursing bees caring for the brood and plenty of food in the hive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1400" dirty="0"/>
              <a:t>Colony dead-out occurs when an entire bee colony has died, most often due to parasites, pathogens, pesticides or poor nutrition</a:t>
            </a:r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93843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16" y="543402"/>
            <a:ext cx="8911687" cy="777970"/>
          </a:xfrm>
        </p:spPr>
        <p:txBody>
          <a:bodyPr/>
          <a:lstStyle/>
          <a:p>
            <a:r>
              <a:rPr lang="en-GB" dirty="0"/>
              <a:t>Research Questions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sp>
        <p:nvSpPr>
          <p:cNvPr id="11" name="Google Shape;66;p14">
            <a:extLst>
              <a:ext uri="{FF2B5EF4-FFF2-40B4-BE49-F238E27FC236}">
                <a16:creationId xmlns:a16="http://schemas.microsoft.com/office/drawing/2014/main" id="{808DF701-4606-724D-8523-F576AEA25108}"/>
              </a:ext>
            </a:extLst>
          </p:cNvPr>
          <p:cNvSpPr txBox="1">
            <a:spLocks/>
          </p:cNvSpPr>
          <p:nvPr/>
        </p:nvSpPr>
        <p:spPr>
          <a:xfrm>
            <a:off x="2437138" y="3429000"/>
            <a:ext cx="8520600" cy="3397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Wingdings 3" charset="2"/>
              <a:buNone/>
            </a:pPr>
            <a:endParaRPr lang="en-US" sz="1600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/>
              <a:t>For this analysis the goal is to identify for the years 2019 &amp; 2020:</a:t>
            </a:r>
          </a:p>
          <a:p>
            <a:pPr marL="127000" indent="0">
              <a:spcBef>
                <a:spcPts val="0"/>
              </a:spcBef>
              <a:buSzPts val="1600"/>
              <a:buNone/>
            </a:pPr>
            <a:endParaRPr lang="en-US" sz="1600" dirty="0"/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dirty="0"/>
              <a:t>Is there a difference between the loss of honey bee colonies by colony collapse disorder (CCD) and the loss due to </a:t>
            </a:r>
            <a:r>
              <a:rPr lang="en-US" sz="1600" dirty="0"/>
              <a:t>dead-out phenomenon ?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endParaRPr lang="en-US" sz="1600" dirty="0"/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dirty="0"/>
              <a:t>Is there a significant difference between the loss of honey bee colonies by US agricultural regions ?</a:t>
            </a:r>
          </a:p>
          <a:p>
            <a:pPr marL="127000" indent="0">
              <a:spcBef>
                <a:spcPts val="0"/>
              </a:spcBef>
              <a:buSzPts val="1600"/>
              <a:buNone/>
            </a:pP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C9659D-68A0-C94A-A0AB-96077CA568CE}"/>
              </a:ext>
            </a:extLst>
          </p:cNvPr>
          <p:cNvSpPr/>
          <p:nvPr/>
        </p:nvSpPr>
        <p:spPr>
          <a:xfrm>
            <a:off x="2476516" y="1755672"/>
            <a:ext cx="494398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As per studies done at </a:t>
            </a:r>
            <a:r>
              <a:rPr lang="en-US" sz="1600" dirty="0">
                <a:hlinkClick r:id="rId4"/>
              </a:rPr>
              <a:t>https://beeinformed.org/</a:t>
            </a:r>
            <a:endParaRPr lang="en-US" dirty="0"/>
          </a:p>
          <a:p>
            <a:r>
              <a:rPr lang="en-US" sz="1600" dirty="0"/>
              <a:t>nation’s </a:t>
            </a:r>
            <a:r>
              <a:rPr lang="en-US" sz="1600" dirty="0" err="1"/>
              <a:t>beekepers</a:t>
            </a:r>
            <a:r>
              <a:rPr lang="en-US" sz="1600" dirty="0"/>
              <a:t> lost 44% of bees in 2015-16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3D2853F-637A-6746-BA11-960DC6CD07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3467" y="543402"/>
            <a:ext cx="36576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17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7CDD5-6856-BD46-8712-398A753B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17DEC2D-3D0E-2D48-B84C-4DED666CB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B5D7EB-3F2D-4C45-9423-6E93F902B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71414"/>
            <a:ext cx="8915400" cy="232325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research is intended for: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commercial </a:t>
            </a:r>
            <a:r>
              <a:rPr lang="en-US" dirty="0" err="1"/>
              <a:t>beekepers</a:t>
            </a:r>
            <a:r>
              <a:rPr lang="en-US" dirty="0"/>
              <a:t>, bee hobbyists and biologists.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anybody involved in defining measures to mitigate the honey bees colonies loss and restore the bee population  to sustainable levels.</a:t>
            </a:r>
          </a:p>
          <a:p>
            <a:pPr>
              <a:buFont typeface="Wingdings" pitchFamily="2" charset="2"/>
              <a:buChar char="ü"/>
            </a:pPr>
            <a:r>
              <a:rPr lang="en-US" dirty="0"/>
              <a:t>anybody involved in honey business and interested in learning about the history of bees as well as the future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C7C921D-22BE-BD49-BE51-F6388D0B640A}"/>
              </a:ext>
            </a:extLst>
          </p:cNvPr>
          <p:cNvSpPr txBox="1">
            <a:spLocks/>
          </p:cNvSpPr>
          <p:nvPr/>
        </p:nvSpPr>
        <p:spPr>
          <a:xfrm>
            <a:off x="2711458" y="523675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/>
              <a:t>The research notebook can be found at</a:t>
            </a:r>
          </a:p>
          <a:p>
            <a:r>
              <a:rPr lang="en-US" sz="1800" dirty="0">
                <a:hlinkClick r:id="rId3"/>
              </a:rPr>
              <a:t>https://github.com/cristina-iacob/Save-The-Bees</a:t>
            </a:r>
            <a:r>
              <a:rPr lang="en-US" sz="18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301066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526799"/>
            <a:ext cx="8911687" cy="777970"/>
          </a:xfrm>
        </p:spPr>
        <p:txBody>
          <a:bodyPr/>
          <a:lstStyle/>
          <a:p>
            <a:r>
              <a:rPr lang="en-GB" dirty="0"/>
              <a:t>Exploring the Data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F18E25-6A80-614B-A80E-14ABC041C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0133" y="1850234"/>
            <a:ext cx="8111067" cy="357430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47D1A8D-C710-914C-A958-E360E86A480D}"/>
              </a:ext>
            </a:extLst>
          </p:cNvPr>
          <p:cNvSpPr txBox="1">
            <a:spLocks/>
          </p:cNvSpPr>
          <p:nvPr/>
        </p:nvSpPr>
        <p:spPr>
          <a:xfrm>
            <a:off x="2592924" y="1192358"/>
            <a:ext cx="8911687" cy="7779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1600" dirty="0"/>
              <a:t>Data was sourced from: </a:t>
            </a:r>
            <a:r>
              <a:rPr lang="en-US" sz="1600" u="sng" dirty="0">
                <a:hlinkClick r:id="rId5"/>
              </a:rPr>
              <a:t>https://quickstats.nass.usda.gov/</a:t>
            </a:r>
            <a:endParaRPr lang="en-US" sz="1600" u="sng" dirty="0"/>
          </a:p>
          <a:p>
            <a:r>
              <a:rPr lang="en-GB" sz="1600" dirty="0"/>
              <a:t>with the following search criteria:</a:t>
            </a:r>
            <a:r>
              <a:rPr lang="en-US" sz="1600" u="sng" dirty="0"/>
              <a:t>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0DC0B36-5B56-E84F-81AA-164815043B2D}"/>
              </a:ext>
            </a:extLst>
          </p:cNvPr>
          <p:cNvSpPr txBox="1">
            <a:spLocks/>
          </p:cNvSpPr>
          <p:nvPr/>
        </p:nvSpPr>
        <p:spPr>
          <a:xfrm>
            <a:off x="2592924" y="5424539"/>
            <a:ext cx="8911687" cy="7779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1600" dirty="0"/>
              <a:t>Data for State Abbreviations: </a:t>
            </a:r>
            <a:r>
              <a:rPr lang="en-US" sz="1600" u="sng" dirty="0">
                <a:hlinkClick r:id="rId6"/>
              </a:rPr>
              <a:t>https://www2.census.gov/geo/docs/reference/codes/files/national_county.txt</a:t>
            </a:r>
            <a:endParaRPr lang="en-US" sz="1600" u="sng" dirty="0"/>
          </a:p>
          <a:p>
            <a:br>
              <a:rPr lang="en-US" sz="2000" u="sng" dirty="0"/>
            </a:br>
            <a:endParaRPr lang="en-US" sz="20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2C5AFFE-D813-5643-9788-F9653FC9AE41}"/>
              </a:ext>
            </a:extLst>
          </p:cNvPr>
          <p:cNvSpPr txBox="1">
            <a:spLocks/>
          </p:cNvSpPr>
          <p:nvPr/>
        </p:nvSpPr>
        <p:spPr>
          <a:xfrm>
            <a:off x="2592923" y="6065725"/>
            <a:ext cx="9301050" cy="644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1600" dirty="0"/>
              <a:t>Data for Agricultural Regions: </a:t>
            </a:r>
            <a:r>
              <a:rPr lang="en-US" sz="1600" u="sng" dirty="0">
                <a:hlinkClick r:id="rId7"/>
              </a:rPr>
              <a:t>https://en.wikipedia.org/wiki/List_of_regions_of_the_United_States</a:t>
            </a:r>
            <a:br>
              <a:rPr lang="en-US" sz="1600" u="sng" dirty="0"/>
            </a:br>
            <a:endParaRPr lang="en-US" sz="1600" u="sng" dirty="0"/>
          </a:p>
          <a:p>
            <a:br>
              <a:rPr lang="en-US" sz="2000" u="sng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9873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445242-758F-1048-B068-15B2E6B71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5412" y="595847"/>
            <a:ext cx="7305317" cy="613459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972D0B-4AE9-CD48-92E5-CD709BAB7204}"/>
              </a:ext>
            </a:extLst>
          </p:cNvPr>
          <p:cNvSpPr/>
          <p:nvPr/>
        </p:nvSpPr>
        <p:spPr>
          <a:xfrm>
            <a:off x="2985548" y="127560"/>
            <a:ext cx="54675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b="1" dirty="0"/>
              <a:t>Timeline for Lost Colonies per State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5791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5218" y="405670"/>
            <a:ext cx="8911687" cy="657743"/>
          </a:xfrm>
        </p:spPr>
        <p:txBody>
          <a:bodyPr>
            <a:normAutofit fontScale="90000"/>
          </a:bodyPr>
          <a:lstStyle/>
          <a:p>
            <a:r>
              <a:rPr lang="en-US" sz="2000" b="1" dirty="0"/>
              <a:t>Total Honey Bee Colonies Lost per Region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FA619A4-FE5D-F64E-BF0E-E9CC6935D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367" y="1388533"/>
            <a:ext cx="7181338" cy="469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29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1E7673-3EDD-D341-A5D3-5C132D5E2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599" y="1378185"/>
            <a:ext cx="8641867" cy="520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92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1268-A4C3-644C-9615-E737AC7A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724" y="627247"/>
            <a:ext cx="8911687" cy="656051"/>
          </a:xfrm>
        </p:spPr>
        <p:txBody>
          <a:bodyPr>
            <a:normAutofit/>
          </a:bodyPr>
          <a:lstStyle/>
          <a:p>
            <a:r>
              <a:rPr lang="en-US" sz="2800" b="1" dirty="0"/>
              <a:t>Notes &amp; Recommendations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3162D0-A3E3-BC4B-9253-67365DBAC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074920"/>
            <a:ext cx="1666065" cy="178308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EA47B07-434F-A648-B79A-6F4AAABE34DC}"/>
              </a:ext>
            </a:extLst>
          </p:cNvPr>
          <p:cNvSpPr txBox="1">
            <a:spLocks/>
          </p:cNvSpPr>
          <p:nvPr/>
        </p:nvSpPr>
        <p:spPr>
          <a:xfrm>
            <a:off x="2403272" y="1869075"/>
            <a:ext cx="8657581" cy="1361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Unique dataset - contains the only available data about the loss of bee colonies due to CCD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Data is the most recent available however missing Q2 of 2019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Missing data for several states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Larger number of data points would be more relevant for the analysis</a:t>
            </a:r>
          </a:p>
          <a:p>
            <a:endParaRPr lang="en-US" sz="16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DDE65E-87DF-7744-BBFF-06075C1527BE}"/>
              </a:ext>
            </a:extLst>
          </p:cNvPr>
          <p:cNvSpPr txBox="1">
            <a:spLocks/>
          </p:cNvSpPr>
          <p:nvPr/>
        </p:nvSpPr>
        <p:spPr>
          <a:xfrm>
            <a:off x="2403272" y="1541049"/>
            <a:ext cx="8911687" cy="32802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1" dirty="0"/>
              <a:t>Data Limitations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24DD9D7-C590-8A43-AEB8-AE2B510D9620}"/>
              </a:ext>
            </a:extLst>
          </p:cNvPr>
          <p:cNvSpPr txBox="1">
            <a:spLocks/>
          </p:cNvSpPr>
          <p:nvPr/>
        </p:nvSpPr>
        <p:spPr>
          <a:xfrm>
            <a:off x="2481166" y="3349048"/>
            <a:ext cx="8911687" cy="32802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1" dirty="0"/>
              <a:t>Recommendations</a:t>
            </a:r>
          </a:p>
          <a:p>
            <a:endParaRPr lang="en-US" sz="1600" b="1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AA7FFC9-6E05-8547-A573-EFE73E58F359}"/>
              </a:ext>
            </a:extLst>
          </p:cNvPr>
          <p:cNvSpPr txBox="1">
            <a:spLocks/>
          </p:cNvSpPr>
          <p:nvPr/>
        </p:nvSpPr>
        <p:spPr>
          <a:xfrm>
            <a:off x="2403271" y="3795607"/>
            <a:ext cx="8657581" cy="1361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Unique dataset - contains the only available data about the loss of bee colonies due to CCD</a:t>
            </a:r>
            <a:endParaRPr lang="en-US" sz="1400" dirty="0"/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Data is the most recent available however missing Q2 of 2019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Missing data for several states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Larger number of data points would be more relevant for the analysis</a:t>
            </a:r>
          </a:p>
          <a:p>
            <a:endParaRPr lang="en-US" sz="16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D0D0FE4-7ED2-6F46-8DCA-AA1320CFD103}"/>
              </a:ext>
            </a:extLst>
          </p:cNvPr>
          <p:cNvSpPr txBox="1">
            <a:spLocks/>
          </p:cNvSpPr>
          <p:nvPr/>
        </p:nvSpPr>
        <p:spPr>
          <a:xfrm>
            <a:off x="2289872" y="5742825"/>
            <a:ext cx="8657581" cy="1361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Investigate if anything changes when combining the 2 groups: Region and Loss Reason</a:t>
            </a:r>
          </a:p>
          <a:p>
            <a:pPr marL="457200" indent="-330200">
              <a:spcBef>
                <a:spcPts val="0"/>
              </a:spcBef>
              <a:buSzPts val="1600"/>
              <a:buFont typeface="Wingdings 3" charset="2"/>
              <a:buChar char="●"/>
            </a:pPr>
            <a:r>
              <a:rPr lang="en-US" sz="1600" dirty="0"/>
              <a:t>Investigate the total loss per quarters, when more data will be available </a:t>
            </a:r>
          </a:p>
          <a:p>
            <a:endParaRPr lang="en-US" sz="16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A8508A-B4D0-EA4C-883A-8504EE3C45CE}"/>
              </a:ext>
            </a:extLst>
          </p:cNvPr>
          <p:cNvSpPr txBox="1">
            <a:spLocks/>
          </p:cNvSpPr>
          <p:nvPr/>
        </p:nvSpPr>
        <p:spPr>
          <a:xfrm>
            <a:off x="2481166" y="5275580"/>
            <a:ext cx="8911687" cy="32802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b="1" dirty="0"/>
              <a:t>What’s next?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09378947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311</TotalTime>
  <Words>555</Words>
  <Application>Microsoft Macintosh PowerPoint</Application>
  <PresentationFormat>Widescreen</PresentationFormat>
  <Paragraphs>64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Wingdings</vt:lpstr>
      <vt:lpstr>Wingdings 3</vt:lpstr>
      <vt:lpstr>Wisp</vt:lpstr>
      <vt:lpstr>Comparing the Loss of Honey Bee Colonies by Reason of Loss and by US Regions</vt:lpstr>
      <vt:lpstr>Honey Bees Facts</vt:lpstr>
      <vt:lpstr>Research Questions</vt:lpstr>
      <vt:lpstr>Audience</vt:lpstr>
      <vt:lpstr>Exploring the Data</vt:lpstr>
      <vt:lpstr>PowerPoint Presentation</vt:lpstr>
      <vt:lpstr>Total Honey Bee Colonies Lost per Region </vt:lpstr>
      <vt:lpstr>Results </vt:lpstr>
      <vt:lpstr>Notes &amp; Recommendations</vt:lpstr>
      <vt:lpstr>Questions?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the Loss of Honey Bee Colonies by Reason of Loss and by US Regions</dc:title>
  <dc:creator>Microsoft Office User</dc:creator>
  <cp:lastModifiedBy>Microsoft Office User</cp:lastModifiedBy>
  <cp:revision>19</cp:revision>
  <dcterms:created xsi:type="dcterms:W3CDTF">2020-11-20T01:17:26Z</dcterms:created>
  <dcterms:modified xsi:type="dcterms:W3CDTF">2020-11-20T06:29:03Z</dcterms:modified>
</cp:coreProperties>
</file>

<file path=docProps/thumbnail.jpeg>
</file>